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57" r:id="rId4"/>
    <p:sldId id="258" r:id="rId5"/>
    <p:sldId id="271" r:id="rId6"/>
    <p:sldId id="272" r:id="rId7"/>
    <p:sldId id="260" r:id="rId8"/>
    <p:sldId id="261" r:id="rId9"/>
    <p:sldId id="262" r:id="rId10"/>
    <p:sldId id="263" r:id="rId11"/>
    <p:sldId id="264" r:id="rId12"/>
    <p:sldId id="265" r:id="rId13"/>
    <p:sldId id="266" r:id="rId14"/>
    <p:sldId id="267" r:id="rId15"/>
    <p:sldId id="270"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95C0B8-68D2-43DA-B5E4-F9F86B879448}" type="datetimeFigureOut">
              <a:rPr lang="en-US" smtClean="0"/>
              <a:t>11/11/2014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F557E0-8AAB-4CF1-897C-C535A50236F9}" type="slidenum">
              <a:rPr lang="en-US" smtClean="0"/>
              <a:t>‹#›</a:t>
            </a:fld>
            <a:endParaRPr lang="en-US"/>
          </a:p>
        </p:txBody>
      </p:sp>
    </p:spTree>
    <p:extLst>
      <p:ext uri="{BB962C8B-B14F-4D97-AF65-F5344CB8AC3E}">
        <p14:creationId xmlns:p14="http://schemas.microsoft.com/office/powerpoint/2010/main" val="328986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557E0-8AAB-4CF1-897C-C535A50236F9}" type="slidenum">
              <a:rPr lang="en-US" smtClean="0"/>
              <a:t>1</a:t>
            </a:fld>
            <a:endParaRPr lang="en-US"/>
          </a:p>
        </p:txBody>
      </p:sp>
    </p:spTree>
    <p:extLst>
      <p:ext uri="{BB962C8B-B14F-4D97-AF65-F5344CB8AC3E}">
        <p14:creationId xmlns:p14="http://schemas.microsoft.com/office/powerpoint/2010/main" val="1411067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3</a:t>
            </a:fld>
            <a:endParaRPr lang="en-US"/>
          </a:p>
        </p:txBody>
      </p:sp>
    </p:spTree>
    <p:extLst>
      <p:ext uri="{BB962C8B-B14F-4D97-AF65-F5344CB8AC3E}">
        <p14:creationId xmlns:p14="http://schemas.microsoft.com/office/powerpoint/2010/main" val="147947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0B49AC6-3CFC-42D1-9952-6A976BC29859}" type="slidenum">
              <a:rPr lang="en-US" smtClean="0"/>
              <a:t>4</a:t>
            </a:fld>
            <a:endParaRPr lang="en-US"/>
          </a:p>
        </p:txBody>
      </p:sp>
    </p:spTree>
    <p:extLst>
      <p:ext uri="{BB962C8B-B14F-4D97-AF65-F5344CB8AC3E}">
        <p14:creationId xmlns:p14="http://schemas.microsoft.com/office/powerpoint/2010/main" val="1601771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12</a:t>
            </a:fld>
            <a:endParaRPr lang="en-US"/>
          </a:p>
        </p:txBody>
      </p:sp>
    </p:spTree>
    <p:extLst>
      <p:ext uri="{BB962C8B-B14F-4D97-AF65-F5344CB8AC3E}">
        <p14:creationId xmlns:p14="http://schemas.microsoft.com/office/powerpoint/2010/main" val="1199469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13</a:t>
            </a:fld>
            <a:endParaRPr lang="en-US"/>
          </a:p>
        </p:txBody>
      </p:sp>
    </p:spTree>
    <p:extLst>
      <p:ext uri="{BB962C8B-B14F-4D97-AF65-F5344CB8AC3E}">
        <p14:creationId xmlns:p14="http://schemas.microsoft.com/office/powerpoint/2010/main" val="424402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2F1520-4BDE-48C8-8272-CF94C33DFBD1}" type="datetime1">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9D88B-27BE-48A1-B803-057FF45783DB}" type="slidenum">
              <a:rPr lang="en-US" smtClean="0"/>
              <a:t>‹#›</a:t>
            </a:fld>
            <a:endParaRPr lang="en-US"/>
          </a:p>
        </p:txBody>
      </p:sp>
    </p:spTree>
    <p:extLst>
      <p:ext uri="{BB962C8B-B14F-4D97-AF65-F5344CB8AC3E}">
        <p14:creationId xmlns:p14="http://schemas.microsoft.com/office/powerpoint/2010/main" val="7783912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FB7AF-F05B-4E42-9DD5-A4C2D2DB89E1}" type="datetime1">
              <a:rPr lang="en-US" smtClean="0"/>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9D88B-27BE-48A1-B803-057FF45783DB}" type="slidenum">
              <a:rPr lang="en-US" smtClean="0"/>
              <a:t>‹#›</a:t>
            </a:fld>
            <a:endParaRPr lang="en-US"/>
          </a:p>
        </p:txBody>
      </p:sp>
    </p:spTree>
    <p:extLst>
      <p:ext uri="{BB962C8B-B14F-4D97-AF65-F5344CB8AC3E}">
        <p14:creationId xmlns:p14="http://schemas.microsoft.com/office/powerpoint/2010/main" val="2766401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AB9DD-DC85-49F5-B1C3-9B508EBA8BA3}" type="datetime1">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9D88B-27BE-48A1-B803-057FF45783DB}" type="slidenum">
              <a:rPr lang="en-US" smtClean="0"/>
              <a:t>‹#›</a:t>
            </a:fld>
            <a:endParaRPr lang="en-US"/>
          </a:p>
        </p:txBody>
      </p:sp>
    </p:spTree>
    <p:extLst>
      <p:ext uri="{BB962C8B-B14F-4D97-AF65-F5344CB8AC3E}">
        <p14:creationId xmlns:p14="http://schemas.microsoft.com/office/powerpoint/2010/main" val="2108773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3A43D-A984-4A49-9292-17D7DE1EFCBA}" type="datetime1">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9D88B-27BE-48A1-B803-057FF45783DB}" type="slidenum">
              <a:rPr lang="en-US" smtClean="0"/>
              <a:t>‹#›</a:t>
            </a:fld>
            <a:endParaRPr lang="en-US"/>
          </a:p>
        </p:txBody>
      </p:sp>
    </p:spTree>
    <p:extLst>
      <p:ext uri="{BB962C8B-B14F-4D97-AF65-F5344CB8AC3E}">
        <p14:creationId xmlns:p14="http://schemas.microsoft.com/office/powerpoint/2010/main" val="3842928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96039-8F0E-497F-A3CD-E386FA772DF7}" type="datetime1">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9D88B-27BE-48A1-B803-057FF45783DB}" type="slidenum">
              <a:rPr lang="en-US" smtClean="0"/>
              <a:t>‹#›</a:t>
            </a:fld>
            <a:endParaRPr lang="en-US"/>
          </a:p>
        </p:txBody>
      </p:sp>
    </p:spTree>
    <p:extLst>
      <p:ext uri="{BB962C8B-B14F-4D97-AF65-F5344CB8AC3E}">
        <p14:creationId xmlns:p14="http://schemas.microsoft.com/office/powerpoint/2010/main" val="3532832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041448C-5024-421F-B433-DFBB1091FD1E}" type="datetime1">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254092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8F9D19-F897-4B66-8969-0C5ACCEC9D10}" type="datetime1">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9D88B-27BE-48A1-B803-057FF45783DB}" type="slidenum">
              <a:rPr lang="en-US" smtClean="0"/>
              <a:t>‹#›</a:t>
            </a:fld>
            <a:endParaRPr lang="en-US"/>
          </a:p>
        </p:txBody>
      </p:sp>
    </p:spTree>
    <p:extLst>
      <p:ext uri="{BB962C8B-B14F-4D97-AF65-F5344CB8AC3E}">
        <p14:creationId xmlns:p14="http://schemas.microsoft.com/office/powerpoint/2010/main" val="422134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7692CC-505B-455A-B0B5-595C675A1C84}" type="datetime1">
              <a:rPr lang="en-US" smtClean="0"/>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9D88B-27BE-48A1-B803-057FF45783DB}" type="slidenum">
              <a:rPr lang="en-US" smtClean="0"/>
              <a:t>‹#›</a:t>
            </a:fld>
            <a:endParaRPr lang="en-US"/>
          </a:p>
        </p:txBody>
      </p:sp>
    </p:spTree>
    <p:extLst>
      <p:ext uri="{BB962C8B-B14F-4D97-AF65-F5344CB8AC3E}">
        <p14:creationId xmlns:p14="http://schemas.microsoft.com/office/powerpoint/2010/main" val="1076573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82A5D9-52B9-462A-BEAC-C3DD9A79794F}" type="datetime1">
              <a:rPr lang="en-US" smtClean="0"/>
              <a:t>11/11/2014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A9D88B-27BE-48A1-B803-057FF45783DB}" type="slidenum">
              <a:rPr lang="en-US" smtClean="0"/>
              <a:t>‹#›</a:t>
            </a:fld>
            <a:endParaRPr lang="en-US"/>
          </a:p>
        </p:txBody>
      </p:sp>
    </p:spTree>
    <p:extLst>
      <p:ext uri="{BB962C8B-B14F-4D97-AF65-F5344CB8AC3E}">
        <p14:creationId xmlns:p14="http://schemas.microsoft.com/office/powerpoint/2010/main" val="840410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42182D-094B-4549-B416-161A7F1C5CD3}" type="datetime1">
              <a:rPr lang="en-US" smtClean="0"/>
              <a:t>11/11/2014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A9D88B-27BE-48A1-B803-057FF45783DB}" type="slidenum">
              <a:rPr lang="en-US" smtClean="0"/>
              <a:t>‹#›</a:t>
            </a:fld>
            <a:endParaRPr lang="en-US"/>
          </a:p>
        </p:txBody>
      </p:sp>
    </p:spTree>
    <p:extLst>
      <p:ext uri="{BB962C8B-B14F-4D97-AF65-F5344CB8AC3E}">
        <p14:creationId xmlns:p14="http://schemas.microsoft.com/office/powerpoint/2010/main" val="89952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446BF3-0083-4201-9CB5-7F3AACC47298}" type="datetime1">
              <a:rPr lang="en-US" smtClean="0"/>
              <a:t>11/11/2014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A9D88B-27BE-48A1-B803-057FF45783DB}" type="slidenum">
              <a:rPr lang="en-US" smtClean="0"/>
              <a:t>‹#›</a:t>
            </a:fld>
            <a:endParaRPr lang="en-US"/>
          </a:p>
        </p:txBody>
      </p:sp>
    </p:spTree>
    <p:extLst>
      <p:ext uri="{BB962C8B-B14F-4D97-AF65-F5344CB8AC3E}">
        <p14:creationId xmlns:p14="http://schemas.microsoft.com/office/powerpoint/2010/main" val="24724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E6EB1-9391-493F-B06A-7D290FB39600}" type="datetime1">
              <a:rPr lang="en-US" smtClean="0"/>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9D88B-27BE-48A1-B803-057FF45783DB}" type="slidenum">
              <a:rPr lang="en-US" smtClean="0"/>
              <a:t>‹#›</a:t>
            </a:fld>
            <a:endParaRPr lang="en-US"/>
          </a:p>
        </p:txBody>
      </p:sp>
    </p:spTree>
    <p:extLst>
      <p:ext uri="{BB962C8B-B14F-4D97-AF65-F5344CB8AC3E}">
        <p14:creationId xmlns:p14="http://schemas.microsoft.com/office/powerpoint/2010/main" val="3909809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DE942-51F9-4AA7-A480-599079C567E0}" type="datetime1">
              <a:rPr lang="en-US" smtClean="0"/>
              <a:t>11/11/2014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9D88B-27BE-48A1-B803-057FF45783DB}" type="slidenum">
              <a:rPr lang="en-US" smtClean="0"/>
              <a:t>‹#›</a:t>
            </a:fld>
            <a:endParaRPr lang="en-US"/>
          </a:p>
        </p:txBody>
      </p:sp>
    </p:spTree>
    <p:extLst>
      <p:ext uri="{BB962C8B-B14F-4D97-AF65-F5344CB8AC3E}">
        <p14:creationId xmlns:p14="http://schemas.microsoft.com/office/powerpoint/2010/main" val="413345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java.sun.com/javase/6/docs/api/java/util/Calendar.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Testing Mutable Objects</a:t>
            </a:r>
            <a:endParaRPr lang="en-US" dirty="0"/>
          </a:p>
        </p:txBody>
      </p:sp>
      <p:sp>
        <p:nvSpPr>
          <p:cNvPr id="3" name="Subtitle 2"/>
          <p:cNvSpPr>
            <a:spLocks noGrp="1"/>
          </p:cNvSpPr>
          <p:nvPr>
            <p:ph type="subTitle" idx="1"/>
          </p:nvPr>
        </p:nvSpPr>
        <p:spPr/>
        <p:txBody>
          <a:bodyPr/>
          <a:lstStyle/>
          <a:p>
            <a:r>
              <a:rPr lang="en-US" dirty="0" smtClean="0"/>
              <a:t>CS 5010 Program Design Paradigms</a:t>
            </a:r>
          </a:p>
          <a:p>
            <a:r>
              <a:rPr lang="en-US" dirty="0" smtClean="0"/>
              <a:t>"</a:t>
            </a:r>
            <a:r>
              <a:rPr lang="en-US" dirty="0" err="1" smtClean="0"/>
              <a:t>Bootcamp</a:t>
            </a:r>
            <a:r>
              <a:rPr lang="en-US" dirty="0" smtClean="0"/>
              <a:t>"</a:t>
            </a:r>
          </a:p>
          <a:p>
            <a:r>
              <a:rPr lang="en-US" dirty="0" smtClean="0"/>
              <a:t>Lesson 11.5</a:t>
            </a:r>
            <a:endParaRPr lang="en-US" dirty="0"/>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
        <p:nvSpPr>
          <p:cNvPr id="10" name="Slide Number Placeholder 9"/>
          <p:cNvSpPr>
            <a:spLocks noGrp="1"/>
          </p:cNvSpPr>
          <p:nvPr>
            <p:ph type="sldNum" sz="quarter" idx="12"/>
          </p:nvPr>
        </p:nvSpPr>
        <p:spPr/>
        <p:txBody>
          <a:bodyPr/>
          <a:lstStyle/>
          <a:p>
            <a:fld id="{B4A9D88B-27BE-48A1-B803-057FF45783DB}" type="slidenum">
              <a:rPr lang="en-US" smtClean="0"/>
              <a:t>1</a:t>
            </a:fld>
            <a:endParaRPr lang="en-US"/>
          </a:p>
        </p:txBody>
      </p:sp>
    </p:spTree>
    <p:extLst>
      <p:ext uri="{BB962C8B-B14F-4D97-AF65-F5344CB8AC3E}">
        <p14:creationId xmlns:p14="http://schemas.microsoft.com/office/powerpoint/2010/main" val="222839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another... </a:t>
            </a:r>
            <a:endParaRPr lang="en-US" dirty="0"/>
          </a:p>
        </p:txBody>
      </p:sp>
      <p:sp>
        <p:nvSpPr>
          <p:cNvPr id="3" name="Content Placeholder 2"/>
          <p:cNvSpPr>
            <a:spLocks noGrp="1"/>
          </p:cNvSpPr>
          <p:nvPr>
            <p:ph idx="1"/>
          </p:nvPr>
        </p:nvSpPr>
        <p:spPr/>
        <p:txBody>
          <a:bodyPr>
            <a:noAutofit/>
          </a:bodyPr>
          <a:lstStyle/>
          <a:p>
            <a:pPr>
              <a:spcBef>
                <a:spcPts val="0"/>
              </a:spcBef>
            </a:pPr>
            <a:r>
              <a:rPr lang="en-US" sz="1800" dirty="0"/>
              <a:t> (local</a:t>
            </a:r>
          </a:p>
          <a:p>
            <a:pPr>
              <a:spcBef>
                <a:spcPts val="0"/>
              </a:spcBef>
            </a:pPr>
            <a:r>
              <a:rPr lang="en-US" sz="1800" dirty="0"/>
              <a:t>    ;; first create the objects</a:t>
            </a:r>
          </a:p>
          <a:p>
            <a:pPr>
              <a:spcBef>
                <a:spcPts val="0"/>
              </a:spcBef>
            </a:pPr>
            <a:r>
              <a:rPr lang="en-US" sz="1800" dirty="0"/>
              <a:t>    ((define the-box  </a:t>
            </a:r>
            <a:endParaRPr lang="en-US" sz="1800" dirty="0" smtClean="0"/>
          </a:p>
          <a:p>
            <a:pPr>
              <a:spcBef>
                <a:spcPts val="0"/>
              </a:spcBef>
            </a:pPr>
            <a:r>
              <a:rPr lang="en-US" sz="1800" dirty="0"/>
              <a:t> </a:t>
            </a:r>
            <a:r>
              <a:rPr lang="en-US" sz="1800" dirty="0" smtClean="0"/>
              <a:t>      (</a:t>
            </a:r>
            <a:r>
              <a:rPr lang="en-US" sz="1800" dirty="0"/>
              <a:t>new Box% [x 100][y 45][w 100][h 75][selected? false]))</a:t>
            </a:r>
          </a:p>
          <a:p>
            <a:pPr>
              <a:spcBef>
                <a:spcPts val="0"/>
              </a:spcBef>
            </a:pPr>
            <a:r>
              <a:rPr lang="en-US" sz="1800" dirty="0"/>
              <a:t>     ;; right edge of box is at 150.  So put the ball close </a:t>
            </a:r>
            <a:r>
              <a:rPr lang="en-US" sz="1800" dirty="0" smtClean="0"/>
              <a:t>to</a:t>
            </a:r>
          </a:p>
          <a:p>
            <a:pPr>
              <a:spcBef>
                <a:spcPts val="0"/>
              </a:spcBef>
            </a:pPr>
            <a:r>
              <a:rPr lang="en-US" sz="1800" dirty="0"/>
              <a:t> </a:t>
            </a:r>
            <a:r>
              <a:rPr lang="en-US" sz="1800" dirty="0" smtClean="0"/>
              <a:t>    ;; </a:t>
            </a:r>
            <a:r>
              <a:rPr lang="en-US" sz="1800" dirty="0"/>
              <a:t>the edge.</a:t>
            </a:r>
          </a:p>
          <a:p>
            <a:pPr>
              <a:spcBef>
                <a:spcPts val="0"/>
              </a:spcBef>
            </a:pPr>
            <a:r>
              <a:rPr lang="en-US" sz="1800" dirty="0"/>
              <a:t>     ;; center at edge - speed - radius + 1, so ball should </a:t>
            </a:r>
            <a:endParaRPr lang="en-US" sz="1800" dirty="0" smtClean="0"/>
          </a:p>
          <a:p>
            <a:pPr>
              <a:spcBef>
                <a:spcPts val="0"/>
              </a:spcBef>
            </a:pPr>
            <a:r>
              <a:rPr lang="en-US" sz="1800" dirty="0"/>
              <a:t> </a:t>
            </a:r>
            <a:r>
              <a:rPr lang="en-US" sz="1800" dirty="0" smtClean="0"/>
              <a:t>    ;; bounce </a:t>
            </a:r>
            <a:r>
              <a:rPr lang="en-US" sz="1800" dirty="0"/>
              <a:t>on next tick</a:t>
            </a:r>
          </a:p>
          <a:p>
            <a:pPr>
              <a:spcBef>
                <a:spcPts val="0"/>
              </a:spcBef>
            </a:pPr>
            <a:r>
              <a:rPr lang="en-US" sz="1800" dirty="0"/>
              <a:t>     ;; x = 150 - 10 - 15 + 1 = 126</a:t>
            </a:r>
          </a:p>
          <a:p>
            <a:pPr>
              <a:spcBef>
                <a:spcPts val="0"/>
              </a:spcBef>
            </a:pPr>
            <a:r>
              <a:rPr lang="en-US" sz="1800" dirty="0"/>
              <a:t>     (define the-ball </a:t>
            </a:r>
            <a:endParaRPr lang="en-US" sz="1800" dirty="0" smtClean="0"/>
          </a:p>
          <a:p>
            <a:pPr>
              <a:spcBef>
                <a:spcPts val="0"/>
              </a:spcBef>
            </a:pPr>
            <a:r>
              <a:rPr lang="en-US" sz="1800" dirty="0"/>
              <a:t> </a:t>
            </a:r>
            <a:r>
              <a:rPr lang="en-US" sz="1800" dirty="0" smtClean="0"/>
              <a:t>     (</a:t>
            </a:r>
            <a:r>
              <a:rPr lang="en-US" sz="1800" dirty="0"/>
              <a:t>new Ball% [x 126][y 45][box the-box][speed 10]))</a:t>
            </a:r>
          </a:p>
          <a:p>
            <a:pPr>
              <a:spcBef>
                <a:spcPts val="0"/>
              </a:spcBef>
            </a:pPr>
            <a:r>
              <a:rPr lang="en-US" sz="1800" dirty="0"/>
              <a:t>     (define ball-after-tick </a:t>
            </a:r>
            <a:r>
              <a:rPr lang="en-US" sz="1800" dirty="0" smtClean="0"/>
              <a:t>(</a:t>
            </a:r>
            <a:r>
              <a:rPr lang="en-US" sz="1800" dirty="0"/>
              <a:t>send the-ball on-tick)))</a:t>
            </a:r>
          </a:p>
          <a:p>
            <a:pPr>
              <a:spcBef>
                <a:spcPts val="0"/>
              </a:spcBef>
            </a:pPr>
            <a:r>
              <a:rPr lang="en-US" sz="1800" dirty="0"/>
              <a:t>    ;; check to see that the speed is now -10</a:t>
            </a:r>
          </a:p>
          <a:p>
            <a:pPr>
              <a:spcBef>
                <a:spcPts val="0"/>
              </a:spcBef>
            </a:pPr>
            <a:r>
              <a:rPr lang="en-US" sz="1800" dirty="0"/>
              <a:t>    (check-equal? </a:t>
            </a:r>
          </a:p>
          <a:p>
            <a:pPr>
              <a:spcBef>
                <a:spcPts val="0"/>
              </a:spcBef>
            </a:pPr>
            <a:r>
              <a:rPr lang="en-US" sz="1800" dirty="0"/>
              <a:t>      (send ball-after-tick </a:t>
            </a:r>
            <a:r>
              <a:rPr lang="en-US" sz="1800" dirty="0" err="1"/>
              <a:t>for-test:get-speed</a:t>
            </a:r>
            <a:r>
              <a:rPr lang="en-US" sz="1800" dirty="0"/>
              <a:t>)</a:t>
            </a:r>
          </a:p>
          <a:p>
            <a:pPr>
              <a:spcBef>
                <a:spcPts val="0"/>
              </a:spcBef>
            </a:pPr>
            <a:r>
              <a:rPr lang="en-US" sz="1800" dirty="0"/>
              <a:t>      -10</a:t>
            </a:r>
          </a:p>
          <a:p>
            <a:pPr>
              <a:spcBef>
                <a:spcPts val="0"/>
              </a:spcBef>
            </a:pPr>
            <a:r>
              <a:rPr lang="en-US" sz="1800" dirty="0"/>
              <a:t>      "after bounce, ball speed should be -10"))</a:t>
            </a:r>
            <a:endParaRPr lang="en-US" sz="1800" dirty="0"/>
          </a:p>
        </p:txBody>
      </p:sp>
      <p:sp>
        <p:nvSpPr>
          <p:cNvPr id="4" name="Slide Number Placeholder 3"/>
          <p:cNvSpPr>
            <a:spLocks noGrp="1"/>
          </p:cNvSpPr>
          <p:nvPr>
            <p:ph type="sldNum" sz="quarter" idx="12"/>
          </p:nvPr>
        </p:nvSpPr>
        <p:spPr/>
        <p:txBody>
          <a:bodyPr/>
          <a:lstStyle/>
          <a:p>
            <a:fld id="{2AF3B5EA-18B6-4040-9F78-6052AF49C681}" type="slidenum">
              <a:rPr lang="en-US" smtClean="0"/>
              <a:t>10</a:t>
            </a:fld>
            <a:endParaRPr lang="en-US"/>
          </a:p>
        </p:txBody>
      </p:sp>
    </p:spTree>
    <p:extLst>
      <p:ext uri="{BB962C8B-B14F-4D97-AF65-F5344CB8AC3E}">
        <p14:creationId xmlns:p14="http://schemas.microsoft.com/office/powerpoint/2010/main" val="254201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elaborate one </a:t>
            </a:r>
            <a:endParaRPr lang="en-US" dirty="0"/>
          </a:p>
        </p:txBody>
      </p:sp>
      <p:sp>
        <p:nvSpPr>
          <p:cNvPr id="3" name="Content Placeholder 2"/>
          <p:cNvSpPr>
            <a:spLocks noGrp="1"/>
          </p:cNvSpPr>
          <p:nvPr>
            <p:ph idx="1"/>
          </p:nvPr>
        </p:nvSpPr>
        <p:spPr/>
        <p:txBody>
          <a:bodyPr>
            <a:noAutofit/>
          </a:bodyPr>
          <a:lstStyle/>
          <a:p>
            <a:r>
              <a:rPr lang="en-US" sz="1200" dirty="0"/>
              <a:t> ;; "check that balls are added correctly"</a:t>
            </a:r>
          </a:p>
          <a:p>
            <a:r>
              <a:rPr lang="en-US" sz="1200" dirty="0"/>
              <a:t>  (local</a:t>
            </a:r>
          </a:p>
          <a:p>
            <a:r>
              <a:rPr lang="en-US" sz="1200" dirty="0"/>
              <a:t>  ;; first create a box, a ball in that box, and a world containing </a:t>
            </a:r>
          </a:p>
          <a:p>
            <a:r>
              <a:rPr lang="en-US" sz="1200" dirty="0"/>
              <a:t>  ;; the ball and the box</a:t>
            </a:r>
          </a:p>
          <a:p>
            <a:r>
              <a:rPr lang="en-US" sz="1200" dirty="0"/>
              <a:t>    ((define the-box  (new Box% [x 100][y 45][w 150][h 75][selected? false]))</a:t>
            </a:r>
          </a:p>
          <a:p>
            <a:r>
              <a:rPr lang="en-US" sz="1200" dirty="0"/>
              <a:t>     (define the-ball (new Ball% [x 100][y 45][box the-box][speed 5]))</a:t>
            </a:r>
          </a:p>
          <a:p>
            <a:r>
              <a:rPr lang="en-US" sz="1200" dirty="0"/>
              <a:t>     (define the-world</a:t>
            </a:r>
          </a:p>
          <a:p>
            <a:r>
              <a:rPr lang="en-US" sz="1200" dirty="0"/>
              <a:t>    (new World%</a:t>
            </a:r>
          </a:p>
          <a:p>
            <a:r>
              <a:rPr lang="en-US" sz="1200" dirty="0"/>
              <a:t>      [objects          (list the-ball)]</a:t>
            </a:r>
          </a:p>
          <a:p>
            <a:r>
              <a:rPr lang="en-US" sz="1200" dirty="0"/>
              <a:t>      [</a:t>
            </a:r>
            <a:r>
              <a:rPr lang="en-US" sz="1200" dirty="0" err="1"/>
              <a:t>stateful</a:t>
            </a:r>
            <a:r>
              <a:rPr lang="en-US" sz="1200" dirty="0"/>
              <a:t>-objects (list the-box)])))</a:t>
            </a:r>
          </a:p>
          <a:p>
            <a:r>
              <a:rPr lang="en-US" sz="1200" dirty="0"/>
              <a:t>  (check-equal?</a:t>
            </a:r>
          </a:p>
          <a:p>
            <a:r>
              <a:rPr lang="en-US" sz="1200" dirty="0"/>
              <a:t>    (map length (send the-world </a:t>
            </a:r>
            <a:r>
              <a:rPr lang="en-US" sz="1200" dirty="0" err="1"/>
              <a:t>for-test:get-all-objects</a:t>
            </a:r>
            <a:r>
              <a:rPr lang="en-US" sz="1200" dirty="0"/>
              <a:t>))</a:t>
            </a:r>
          </a:p>
          <a:p>
            <a:r>
              <a:rPr lang="en-US" sz="1200" dirty="0"/>
              <a:t>    '(1 1)</a:t>
            </a:r>
          </a:p>
          <a:p>
            <a:r>
              <a:rPr lang="en-US" sz="1200" dirty="0"/>
              <a:t>    "check initial lengths of object lists")</a:t>
            </a:r>
          </a:p>
          <a:p>
            <a:r>
              <a:rPr lang="en-US" sz="1200" dirty="0"/>
              <a:t>  ;; add a ball directly to the world</a:t>
            </a:r>
          </a:p>
          <a:p>
            <a:r>
              <a:rPr lang="en-US" sz="1200" dirty="0"/>
              <a:t>  (send the-world add-object</a:t>
            </a:r>
          </a:p>
          <a:p>
            <a:r>
              <a:rPr lang="en-US" sz="1200" dirty="0"/>
              <a:t>    (new Ball% [x 100][y 45][box the-box][speed 5]))</a:t>
            </a:r>
          </a:p>
          <a:p>
            <a:r>
              <a:rPr lang="en-US" sz="1200" dirty="0"/>
              <a:t>  (check-equal?</a:t>
            </a:r>
          </a:p>
          <a:p>
            <a:r>
              <a:rPr lang="en-US" sz="1200" dirty="0"/>
              <a:t>    (map length (send the-world </a:t>
            </a:r>
            <a:r>
              <a:rPr lang="en-US" sz="1200" dirty="0" err="1"/>
              <a:t>for-test:get-all-objects</a:t>
            </a:r>
            <a:r>
              <a:rPr lang="en-US" sz="1200" dirty="0"/>
              <a:t>))</a:t>
            </a:r>
          </a:p>
          <a:p>
            <a:r>
              <a:rPr lang="en-US" sz="1200" dirty="0"/>
              <a:t>    '(2 1)</a:t>
            </a:r>
          </a:p>
          <a:p>
            <a:r>
              <a:rPr lang="en-US" sz="1200" dirty="0"/>
              <a:t>    "check adding a ball to the world")</a:t>
            </a:r>
          </a:p>
          <a:p>
            <a:r>
              <a:rPr lang="en-US" sz="1200" dirty="0"/>
              <a:t>  </a:t>
            </a:r>
            <a:r>
              <a:rPr lang="en-US" sz="1200" dirty="0" smtClean="0"/>
              <a:t>.. And on for another 20 or so lines...</a:t>
            </a:r>
            <a:endParaRPr lang="en-US" sz="1200" dirty="0"/>
          </a:p>
        </p:txBody>
      </p:sp>
      <p:sp>
        <p:nvSpPr>
          <p:cNvPr id="5" name="Rectangle 4"/>
          <p:cNvSpPr/>
          <p:nvPr/>
        </p:nvSpPr>
        <p:spPr>
          <a:xfrm>
            <a:off x="5318760" y="3124200"/>
            <a:ext cx="3657600" cy="35941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This </a:t>
            </a:r>
            <a:r>
              <a:rPr lang="en-US" dirty="0">
                <a:solidFill>
                  <a:schemeClr val="tx1"/>
                </a:solidFill>
              </a:rPr>
              <a:t>was a complicated test sequence I made up when I was trying </a:t>
            </a:r>
            <a:r>
              <a:rPr lang="en-US" dirty="0" smtClean="0">
                <a:solidFill>
                  <a:schemeClr val="tx1"/>
                </a:solidFill>
              </a:rPr>
              <a:t>to </a:t>
            </a:r>
            <a:r>
              <a:rPr lang="en-US" dirty="0">
                <a:solidFill>
                  <a:schemeClr val="tx1"/>
                </a:solidFill>
              </a:rPr>
              <a:t>figure out why balls were not being added correctly.</a:t>
            </a:r>
          </a:p>
          <a:p>
            <a:r>
              <a:rPr lang="en-US" dirty="0" smtClean="0">
                <a:solidFill>
                  <a:schemeClr val="tx1"/>
                </a:solidFill>
              </a:rPr>
              <a:t>I </a:t>
            </a:r>
            <a:r>
              <a:rPr lang="en-US" dirty="0">
                <a:solidFill>
                  <a:schemeClr val="tx1"/>
                </a:solidFill>
              </a:rPr>
              <a:t>tried adding balls directly to the container, then adding </a:t>
            </a:r>
            <a:r>
              <a:rPr lang="en-US" dirty="0" smtClean="0">
                <a:solidFill>
                  <a:schemeClr val="tx1"/>
                </a:solidFill>
              </a:rPr>
              <a:t>them </a:t>
            </a:r>
            <a:r>
              <a:rPr lang="en-US" dirty="0">
                <a:solidFill>
                  <a:schemeClr val="tx1"/>
                </a:solidFill>
              </a:rPr>
              <a:t>through more and more </a:t>
            </a:r>
            <a:r>
              <a:rPr lang="en-US" dirty="0" smtClean="0">
                <a:solidFill>
                  <a:schemeClr val="tx1"/>
                </a:solidFill>
              </a:rPr>
              <a:t>layers until I eventually found the layer that wasn’t doing what it was supposed to.  </a:t>
            </a:r>
          </a:p>
          <a:p>
            <a:r>
              <a:rPr lang="en-US" dirty="0" smtClean="0">
                <a:solidFill>
                  <a:schemeClr val="tx1"/>
                </a:solidFill>
              </a:rPr>
              <a:t>This is just like the detective work we talked about in Lesson 2.3</a:t>
            </a:r>
          </a:p>
        </p:txBody>
      </p:sp>
      <p:sp>
        <p:nvSpPr>
          <p:cNvPr id="4" name="Slide Number Placeholder 3"/>
          <p:cNvSpPr>
            <a:spLocks noGrp="1"/>
          </p:cNvSpPr>
          <p:nvPr>
            <p:ph type="sldNum" sz="quarter" idx="12"/>
          </p:nvPr>
        </p:nvSpPr>
        <p:spPr/>
        <p:txBody>
          <a:bodyPr/>
          <a:lstStyle/>
          <a:p>
            <a:fld id="{2AF3B5EA-18B6-4040-9F78-6052AF49C681}" type="slidenum">
              <a:rPr lang="en-US" smtClean="0"/>
              <a:t>11</a:t>
            </a:fld>
            <a:endParaRPr lang="en-US"/>
          </a:p>
        </p:txBody>
      </p:sp>
    </p:spTree>
    <p:extLst>
      <p:ext uri="{BB962C8B-B14F-4D97-AF65-F5344CB8AC3E}">
        <p14:creationId xmlns:p14="http://schemas.microsoft.com/office/powerpoint/2010/main" val="2297803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Design Principle</a:t>
            </a:r>
            <a:endParaRPr lang="en-US" dirty="0"/>
          </a:p>
        </p:txBody>
      </p:sp>
      <p:sp>
        <p:nvSpPr>
          <p:cNvPr id="3" name="Content Placeholder 2"/>
          <p:cNvSpPr>
            <a:spLocks noGrp="1"/>
          </p:cNvSpPr>
          <p:nvPr>
            <p:ph idx="1"/>
          </p:nvPr>
        </p:nvSpPr>
        <p:spPr/>
        <p:txBody>
          <a:bodyPr/>
          <a:lstStyle/>
          <a:p>
            <a:r>
              <a:rPr lang="en-US" dirty="0" smtClean="0"/>
              <a:t>Use as little state as you can.  </a:t>
            </a:r>
          </a:p>
          <a:p>
            <a:r>
              <a:rPr lang="en-US" dirty="0" smtClean="0"/>
              <a:t>Pass values whenever you can.</a:t>
            </a:r>
          </a:p>
          <a:p>
            <a:endParaRPr lang="en-US" dirty="0"/>
          </a:p>
        </p:txBody>
      </p:sp>
      <p:sp>
        <p:nvSpPr>
          <p:cNvPr id="4" name="Slide Number Placeholder 3"/>
          <p:cNvSpPr>
            <a:spLocks noGrp="1"/>
          </p:cNvSpPr>
          <p:nvPr>
            <p:ph type="sldNum" sz="quarter" idx="12"/>
          </p:nvPr>
        </p:nvSpPr>
        <p:spPr/>
        <p:txBody>
          <a:bodyPr/>
          <a:lstStyle/>
          <a:p>
            <a:fld id="{B4A9D88B-27BE-48A1-B803-057FF45783DB}" type="slidenum">
              <a:rPr lang="en-US" smtClean="0"/>
              <a:t>12</a:t>
            </a:fld>
            <a:endParaRPr lang="en-US"/>
          </a:p>
        </p:txBody>
      </p:sp>
    </p:spTree>
    <p:extLst>
      <p:ext uri="{BB962C8B-B14F-4D97-AF65-F5344CB8AC3E}">
        <p14:creationId xmlns:p14="http://schemas.microsoft.com/office/powerpoint/2010/main" val="4075411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Guru on State: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t>Keep the state space of each object as simple as possible. If an object is immutable, it can be in only one state, and you win big. You never have to worry about what state the object is in, and you can share it freely, with no need for synchronization. If you can't make an object immutable, at least minimize the amount of mutation that is possible. This makes it easier to use the object correctly.</a:t>
            </a:r>
          </a:p>
          <a:p>
            <a:pPr>
              <a:buNone/>
            </a:pPr>
            <a:r>
              <a:rPr lang="en-US" i="1" dirty="0" smtClean="0"/>
              <a:t>As an extreme example of what not to do, consider the case of </a:t>
            </a:r>
            <a:r>
              <a:rPr lang="en-US" i="1" dirty="0" err="1" smtClean="0">
                <a:hlinkClick r:id="rId3"/>
              </a:rPr>
              <a:t>java.util.Calendar</a:t>
            </a:r>
            <a:r>
              <a:rPr lang="en-US" i="1" dirty="0" smtClean="0"/>
              <a:t>. Very few people understand its state-space -- I certainly don't -- and it's been a constant source of bugs for years.</a:t>
            </a:r>
          </a:p>
          <a:p>
            <a:pPr>
              <a:buNone/>
            </a:pPr>
            <a:r>
              <a:rPr lang="en-US" dirty="0" smtClean="0"/>
              <a:t>               -- </a:t>
            </a:r>
            <a:r>
              <a:rPr lang="en-US" smtClean="0"/>
              <a:t>Joshua Bloch, </a:t>
            </a:r>
            <a:r>
              <a:rPr lang="en-US" dirty="0" smtClean="0"/>
              <a:t>Chief Java Architect, Google; author,             	</a:t>
            </a:r>
            <a:r>
              <a:rPr lang="en-US" i="1" dirty="0" smtClean="0"/>
              <a:t>Effective Java</a:t>
            </a:r>
            <a:endParaRPr lang="en-US" dirty="0"/>
          </a:p>
        </p:txBody>
      </p:sp>
      <p:sp>
        <p:nvSpPr>
          <p:cNvPr id="4" name="Rectangle 3"/>
          <p:cNvSpPr/>
          <p:nvPr/>
        </p:nvSpPr>
        <p:spPr>
          <a:xfrm>
            <a:off x="4724400" y="5608320"/>
            <a:ext cx="4175760" cy="103632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Here’s a quotation </a:t>
            </a:r>
            <a:r>
              <a:rPr lang="en-US" dirty="0" smtClean="0"/>
              <a:t>on state from </a:t>
            </a:r>
            <a:r>
              <a:rPr lang="en-US" dirty="0"/>
              <a:t>a famous Java </a:t>
            </a:r>
            <a:r>
              <a:rPr lang="en-US" dirty="0" smtClean="0"/>
              <a:t>programmer.</a:t>
            </a:r>
            <a:endParaRPr lang="en-US" dirty="0"/>
          </a:p>
        </p:txBody>
      </p:sp>
      <p:sp>
        <p:nvSpPr>
          <p:cNvPr id="5" name="Slide Number Placeholder 4"/>
          <p:cNvSpPr>
            <a:spLocks noGrp="1"/>
          </p:cNvSpPr>
          <p:nvPr>
            <p:ph type="sldNum" sz="quarter" idx="12"/>
          </p:nvPr>
        </p:nvSpPr>
        <p:spPr/>
        <p:txBody>
          <a:bodyPr/>
          <a:lstStyle/>
          <a:p>
            <a:fld id="{B4A9D88B-27BE-48A1-B803-057FF45783DB}" type="slidenum">
              <a:rPr lang="en-US" smtClean="0"/>
              <a:t>13</a:t>
            </a:fld>
            <a:endParaRPr lang="en-US"/>
          </a:p>
        </p:txBody>
      </p:sp>
    </p:spTree>
    <p:extLst>
      <p:ext uri="{BB962C8B-B14F-4D97-AF65-F5344CB8AC3E}">
        <p14:creationId xmlns:p14="http://schemas.microsoft.com/office/powerpoint/2010/main" val="609040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Summary</a:t>
            </a:r>
            <a:endParaRPr lang="en-US" dirty="0"/>
          </a:p>
        </p:txBody>
      </p:sp>
      <p:sp>
        <p:nvSpPr>
          <p:cNvPr id="4" name="Content Placeholder 3"/>
          <p:cNvSpPr>
            <a:spLocks noGrp="1"/>
          </p:cNvSpPr>
          <p:nvPr>
            <p:ph idx="1"/>
          </p:nvPr>
        </p:nvSpPr>
        <p:spPr/>
        <p:txBody>
          <a:bodyPr>
            <a:normAutofit/>
          </a:bodyPr>
          <a:lstStyle/>
          <a:p>
            <a:r>
              <a:rPr lang="en-US" dirty="0" smtClean="0"/>
              <a:t>We've studied the difference between a </a:t>
            </a:r>
            <a:r>
              <a:rPr lang="en-US" i="1" dirty="0" smtClean="0">
                <a:solidFill>
                  <a:srgbClr val="FF0000"/>
                </a:solidFill>
              </a:rPr>
              <a:t>value</a:t>
            </a:r>
            <a:r>
              <a:rPr lang="en-US" dirty="0" smtClean="0"/>
              <a:t> (usually data) and a </a:t>
            </a:r>
            <a:r>
              <a:rPr lang="en-US" i="1" dirty="0" smtClean="0">
                <a:solidFill>
                  <a:srgbClr val="FF0000"/>
                </a:solidFill>
              </a:rPr>
              <a:t>state</a:t>
            </a:r>
            <a:r>
              <a:rPr lang="en-US" dirty="0" smtClean="0"/>
              <a:t> (usually information)</a:t>
            </a:r>
          </a:p>
          <a:p>
            <a:r>
              <a:rPr lang="en-US" dirty="0" smtClean="0"/>
              <a:t>State enables objects to share information with objects that it doesn't know about.</a:t>
            </a:r>
          </a:p>
          <a:p>
            <a:r>
              <a:rPr lang="en-US" dirty="0" smtClean="0"/>
              <a:t>State makes testing and reasoning about your program harder.</a:t>
            </a:r>
          </a:p>
          <a:p>
            <a:r>
              <a:rPr lang="en-US" dirty="0" smtClean="0"/>
              <a:t>Use as little state as you can.  </a:t>
            </a:r>
          </a:p>
          <a:p>
            <a:r>
              <a:rPr lang="en-US" dirty="0" smtClean="0"/>
              <a:t>Pass values whenever you can.</a:t>
            </a:r>
          </a:p>
          <a:p>
            <a:endParaRPr lang="en-US" dirty="0" smtClean="0"/>
          </a:p>
          <a:p>
            <a:endParaRPr lang="en-US" dirty="0"/>
          </a:p>
        </p:txBody>
      </p:sp>
      <p:sp>
        <p:nvSpPr>
          <p:cNvPr id="2" name="Slide Number Placeholder 1"/>
          <p:cNvSpPr>
            <a:spLocks noGrp="1"/>
          </p:cNvSpPr>
          <p:nvPr>
            <p:ph type="sldNum" sz="quarter" idx="12"/>
          </p:nvPr>
        </p:nvSpPr>
        <p:spPr/>
        <p:txBody>
          <a:bodyPr/>
          <a:lstStyle/>
          <a:p>
            <a:fld id="{B4A9D88B-27BE-48A1-B803-057FF45783DB}" type="slidenum">
              <a:rPr lang="en-US" smtClean="0"/>
              <a:t>14</a:t>
            </a:fld>
            <a:endParaRPr lang="en-US"/>
          </a:p>
        </p:txBody>
      </p:sp>
    </p:spTree>
    <p:extLst>
      <p:ext uri="{BB962C8B-B14F-4D97-AF65-F5344CB8AC3E}">
        <p14:creationId xmlns:p14="http://schemas.microsoft.com/office/powerpoint/2010/main" val="6004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the tests in ball-</a:t>
            </a:r>
            <a:r>
              <a:rPr lang="en-US" dirty="0" err="1" smtClean="0"/>
              <a:t>factory.rkt</a:t>
            </a:r>
            <a:r>
              <a:rPr lang="en-US" dirty="0" smtClean="0"/>
              <a:t> and </a:t>
            </a:r>
            <a:r>
              <a:rPr lang="en-US" dirty="0" err="1" smtClean="0"/>
              <a:t>drggable-balls.rkt</a:t>
            </a:r>
            <a:endParaRPr lang="en-US" dirty="0" smtClean="0"/>
          </a:p>
          <a:p>
            <a:r>
              <a:rPr lang="en-US" smtClean="0"/>
              <a:t>If </a:t>
            </a:r>
            <a:r>
              <a:rPr lang="en-US" dirty="0" smtClean="0"/>
              <a:t>you have questions about this lesson, ask them on the Discussion Board</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B4A9D88B-27BE-48A1-B803-057FF45783DB}" type="slidenum">
              <a:rPr lang="en-US" smtClean="0"/>
              <a:t>15</a:t>
            </a:fld>
            <a:endParaRPr lang="en-US"/>
          </a:p>
        </p:txBody>
      </p:sp>
    </p:spTree>
    <p:extLst>
      <p:ext uri="{BB962C8B-B14F-4D97-AF65-F5344CB8AC3E}">
        <p14:creationId xmlns:p14="http://schemas.microsoft.com/office/powerpoint/2010/main" val="3461954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for Lesson 11.5</a:t>
            </a:r>
            <a:endParaRPr lang="en-US" dirty="0"/>
          </a:p>
        </p:txBody>
      </p:sp>
      <p:sp>
        <p:nvSpPr>
          <p:cNvPr id="3" name="Content Placeholder 2"/>
          <p:cNvSpPr>
            <a:spLocks noGrp="1"/>
          </p:cNvSpPr>
          <p:nvPr>
            <p:ph idx="1"/>
          </p:nvPr>
        </p:nvSpPr>
        <p:spPr/>
        <p:txBody>
          <a:bodyPr/>
          <a:lstStyle/>
          <a:p>
            <a:r>
              <a:rPr lang="en-US" dirty="0" smtClean="0"/>
              <a:t>State makes testing harder.</a:t>
            </a:r>
          </a:p>
          <a:p>
            <a:r>
              <a:rPr lang="en-US" dirty="0" smtClean="0"/>
              <a:t>To test a </a:t>
            </a:r>
            <a:r>
              <a:rPr lang="en-US" dirty="0" err="1" smtClean="0"/>
              <a:t>stateful</a:t>
            </a:r>
            <a:r>
              <a:rPr lang="en-US" dirty="0" smtClean="0"/>
              <a:t> system, create scenarios that create objects, send them sequences of messages, and then checks the observable outputs.</a:t>
            </a:r>
          </a:p>
          <a:p>
            <a:r>
              <a:rPr lang="en-US" dirty="0" smtClean="0"/>
              <a:t>Good OO designs use as little state as possible.</a:t>
            </a:r>
          </a:p>
          <a:p>
            <a:endParaRPr lang="en-US" dirty="0"/>
          </a:p>
        </p:txBody>
      </p:sp>
      <p:sp>
        <p:nvSpPr>
          <p:cNvPr id="4" name="Slide Number Placeholder 3"/>
          <p:cNvSpPr>
            <a:spLocks noGrp="1"/>
          </p:cNvSpPr>
          <p:nvPr>
            <p:ph type="sldNum" sz="quarter" idx="12"/>
          </p:nvPr>
        </p:nvSpPr>
        <p:spPr/>
        <p:txBody>
          <a:bodyPr/>
          <a:lstStyle/>
          <a:p>
            <a:fld id="{B4A9D88B-27BE-48A1-B803-057FF45783DB}" type="slidenum">
              <a:rPr lang="en-US" smtClean="0"/>
              <a:t>2</a:t>
            </a:fld>
            <a:endParaRPr lang="en-US"/>
          </a:p>
        </p:txBody>
      </p:sp>
    </p:spTree>
    <p:extLst>
      <p:ext uri="{BB962C8B-B14F-4D97-AF65-F5344CB8AC3E}">
        <p14:creationId xmlns:p14="http://schemas.microsoft.com/office/powerpoint/2010/main" val="2235763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makes testing harder</a:t>
            </a:r>
            <a:endParaRPr lang="en-US" dirty="0"/>
          </a:p>
        </p:txBody>
      </p:sp>
      <p:sp>
        <p:nvSpPr>
          <p:cNvPr id="3" name="Content Placeholder 2"/>
          <p:cNvSpPr>
            <a:spLocks noGrp="1"/>
          </p:cNvSpPr>
          <p:nvPr>
            <p:ph idx="1"/>
          </p:nvPr>
        </p:nvSpPr>
        <p:spPr/>
        <p:txBody>
          <a:bodyPr>
            <a:normAutofit/>
          </a:bodyPr>
          <a:lstStyle/>
          <a:p>
            <a:r>
              <a:rPr lang="en-US" dirty="0" smtClean="0"/>
              <a:t>You have to get things into the state you want</a:t>
            </a:r>
          </a:p>
          <a:p>
            <a:r>
              <a:rPr lang="en-US" dirty="0" smtClean="0"/>
              <a:t>Then observe the relevant portions of the final state (at just the right time!)</a:t>
            </a:r>
          </a:p>
          <a:p>
            <a:r>
              <a:rPr lang="en-US" dirty="0" smtClean="0"/>
              <a:t>May want to test a sequence of states</a:t>
            </a:r>
          </a:p>
          <a:p>
            <a:r>
              <a:rPr lang="en-US" dirty="0" smtClean="0"/>
              <a:t>In real world, may have to do tear-down to prepare for next test. </a:t>
            </a:r>
            <a:endParaRPr lang="en-US" dirty="0"/>
          </a:p>
          <a:p>
            <a:pPr lvl="1"/>
            <a:r>
              <a:rPr lang="en-US" dirty="0" smtClean="0"/>
              <a:t>Living in a mostly-functional world makes this unnecessary for us.</a:t>
            </a:r>
          </a:p>
        </p:txBody>
      </p:sp>
      <p:sp>
        <p:nvSpPr>
          <p:cNvPr id="4" name="Slide Number Placeholder 3"/>
          <p:cNvSpPr>
            <a:spLocks noGrp="1"/>
          </p:cNvSpPr>
          <p:nvPr>
            <p:ph type="sldNum" sz="quarter" idx="12"/>
          </p:nvPr>
        </p:nvSpPr>
        <p:spPr/>
        <p:txBody>
          <a:bodyPr/>
          <a:lstStyle/>
          <a:p>
            <a:fld id="{B4A9D88B-27BE-48A1-B803-057FF45783DB}" type="slidenum">
              <a:rPr lang="en-US" smtClean="0"/>
              <a:t>3</a:t>
            </a:fld>
            <a:endParaRPr lang="en-US"/>
          </a:p>
        </p:txBody>
      </p:sp>
    </p:spTree>
    <p:extLst>
      <p:ext uri="{BB962C8B-B14F-4D97-AF65-F5344CB8AC3E}">
        <p14:creationId xmlns:p14="http://schemas.microsoft.com/office/powerpoint/2010/main" val="2733490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a test scenario</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(begin-for-test</a:t>
            </a:r>
            <a:endParaRPr lang="en-US" sz="2000" b="1" dirty="0" smtClean="0">
              <a:latin typeface="Consolas" pitchFamily="49" charset="0"/>
              <a:cs typeface="Consolas" pitchFamily="49" charset="0"/>
            </a:endParaRPr>
          </a:p>
          <a:p>
            <a:pPr>
              <a:buNone/>
            </a:pPr>
            <a:r>
              <a:rPr lang="en-US" sz="2000" b="1" i="1" dirty="0" smtClean="0">
                <a:solidFill>
                  <a:schemeClr val="accent6">
                    <a:lumMod val="75000"/>
                  </a:schemeClr>
                </a:solidFill>
                <a:latin typeface="Consolas" pitchFamily="49" charset="0"/>
                <a:cs typeface="Consolas" pitchFamily="49" charset="0"/>
              </a:rPr>
              <a:t> create </a:t>
            </a:r>
            <a:r>
              <a:rPr lang="en-US" sz="2000" b="1" i="1" dirty="0" smtClean="0">
                <a:solidFill>
                  <a:schemeClr val="accent6">
                    <a:lumMod val="75000"/>
                  </a:schemeClr>
                </a:solidFill>
                <a:latin typeface="Consolas" pitchFamily="49" charset="0"/>
                <a:cs typeface="Consolas" pitchFamily="49" charset="0"/>
              </a:rPr>
              <a:t>objects for the test</a:t>
            </a:r>
          </a:p>
          <a:p>
            <a:pPr>
              <a:buNone/>
            </a:pPr>
            <a:r>
              <a:rPr lang="en-US" sz="2000" b="1" i="1" dirty="0" smtClean="0">
                <a:solidFill>
                  <a:schemeClr val="accent6">
                    <a:lumMod val="75000"/>
                  </a:schemeClr>
                </a:solidFill>
                <a:latin typeface="Consolas" pitchFamily="49" charset="0"/>
                <a:cs typeface="Consolas" pitchFamily="49" charset="0"/>
              </a:rPr>
              <a:t> check to see that objects are initialized correctly</a:t>
            </a:r>
          </a:p>
          <a:p>
            <a:pPr>
              <a:buNone/>
            </a:pPr>
            <a:r>
              <a:rPr lang="en-US" sz="2000" b="1" dirty="0" smtClean="0">
                <a:latin typeface="Consolas" pitchFamily="49" charset="0"/>
                <a:cs typeface="Consolas" pitchFamily="49" charset="0"/>
              </a:rPr>
              <a:t> (send obj1 method1 arg1 ...)</a:t>
            </a:r>
          </a:p>
          <a:p>
            <a:pPr>
              <a:buNone/>
            </a:pPr>
            <a:r>
              <a:rPr lang="en-US" sz="2000" b="1" dirty="0" smtClean="0">
                <a:latin typeface="Consolas" pitchFamily="49" charset="0"/>
                <a:cs typeface="Consolas" pitchFamily="49" charset="0"/>
              </a:rPr>
              <a:t> </a:t>
            </a:r>
            <a:r>
              <a:rPr lang="en-US" sz="2000" b="1" i="1" dirty="0" smtClean="0">
                <a:solidFill>
                  <a:schemeClr val="accent6">
                    <a:lumMod val="75000"/>
                  </a:schemeClr>
                </a:solidFill>
                <a:latin typeface="Consolas" pitchFamily="49" charset="0"/>
                <a:cs typeface="Consolas" pitchFamily="49" charset="0"/>
              </a:rPr>
              <a:t>check to see that objects have the right properties</a:t>
            </a:r>
          </a:p>
          <a:p>
            <a:pPr>
              <a:buNone/>
            </a:pPr>
            <a:r>
              <a:rPr lang="en-US" sz="2000" b="1" i="1" dirty="0" smtClean="0">
                <a:solidFill>
                  <a:schemeClr val="accent6">
                    <a:lumMod val="75000"/>
                  </a:schemeClr>
                </a:solidFill>
                <a:latin typeface="Consolas" pitchFamily="49" charset="0"/>
                <a:cs typeface="Consolas" pitchFamily="49" charset="0"/>
              </a:rPr>
              <a:t> ...continue through sequence of events...</a:t>
            </a:r>
          </a:p>
          <a:p>
            <a:pPr>
              <a:buNone/>
            </a:pPr>
            <a:r>
              <a:rPr lang="en-US" sz="2000" b="1" i="1" dirty="0" smtClean="0">
                <a:solidFill>
                  <a:schemeClr val="accent6">
                    <a:lumMod val="75000"/>
                  </a:schemeClr>
                </a:solidFill>
                <a:latin typeface="Consolas" pitchFamily="49" charset="0"/>
                <a:cs typeface="Consolas" pitchFamily="49" charset="0"/>
              </a:rPr>
              <a:t> </a:t>
            </a:r>
            <a:r>
              <a:rPr lang="en-US" sz="2000" b="1" dirty="0" smtClean="0">
                <a:latin typeface="Consolas" pitchFamily="49" charset="0"/>
                <a:cs typeface="Consolas" pitchFamily="49" charset="0"/>
              </a:rPr>
              <a:t>)</a:t>
            </a:r>
          </a:p>
          <a:p>
            <a:pPr>
              <a:buNone/>
            </a:pPr>
            <a:endParaRPr lang="en-US" sz="2000" b="1" dirty="0" smtClean="0">
              <a:latin typeface="Consolas" pitchFamily="49" charset="0"/>
              <a:cs typeface="Consolas" pitchFamily="49" charset="0"/>
            </a:endParaRPr>
          </a:p>
          <a:p>
            <a:pPr>
              <a:buNone/>
            </a:pPr>
            <a:endParaRPr lang="en-US" sz="2000" b="1" dirty="0" smtClean="0">
              <a:latin typeface="Consolas" pitchFamily="49" charset="0"/>
              <a:cs typeface="Consolas" pitchFamily="49" charset="0"/>
            </a:endParaRPr>
          </a:p>
        </p:txBody>
      </p:sp>
      <p:sp>
        <p:nvSpPr>
          <p:cNvPr id="4" name="TextBox 3"/>
          <p:cNvSpPr txBox="1"/>
          <p:nvPr/>
        </p:nvSpPr>
        <p:spPr>
          <a:xfrm>
            <a:off x="7239000" y="1123900"/>
            <a:ext cx="1295400" cy="923330"/>
          </a:xfrm>
          <a:prstGeom prst="rect">
            <a:avLst/>
          </a:prstGeom>
          <a:noFill/>
          <a:ln>
            <a:solidFill>
              <a:schemeClr val="tx1"/>
            </a:solidFill>
          </a:ln>
        </p:spPr>
        <p:txBody>
          <a:bodyPr wrap="square" rtlCol="0">
            <a:spAutoFit/>
          </a:bodyPr>
          <a:lstStyle/>
          <a:p>
            <a:r>
              <a:rPr lang="en-US" dirty="0" smtClean="0"/>
              <a:t>Use getter methods if necessary</a:t>
            </a:r>
            <a:endParaRPr lang="en-US" dirty="0"/>
          </a:p>
        </p:txBody>
      </p:sp>
      <p:cxnSp>
        <p:nvCxnSpPr>
          <p:cNvPr id="7" name="Straight Arrow Connector 6"/>
          <p:cNvCxnSpPr>
            <a:stCxn id="4" idx="2"/>
          </p:cNvCxnSpPr>
          <p:nvPr/>
        </p:nvCxnSpPr>
        <p:spPr>
          <a:xfrm flipH="1">
            <a:off x="7239000" y="2047230"/>
            <a:ext cx="647700" cy="397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p:cNvCxnSpPr>
          <p:nvPr/>
        </p:nvCxnSpPr>
        <p:spPr>
          <a:xfrm flipH="1">
            <a:off x="7391412" y="2047230"/>
            <a:ext cx="495288" cy="10147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717800" y="4432300"/>
            <a:ext cx="6172200" cy="2122424"/>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Here is a skeleton for setting up tests for imperative objects in </a:t>
            </a:r>
            <a:r>
              <a:rPr lang="en-US" b="1" dirty="0" err="1"/>
              <a:t>rackunit</a:t>
            </a:r>
            <a:r>
              <a:rPr lang="en-US" dirty="0"/>
              <a:t> and </a:t>
            </a:r>
            <a:r>
              <a:rPr lang="en-US" b="1" dirty="0" smtClean="0"/>
              <a:t>“</a:t>
            </a:r>
            <a:r>
              <a:rPr lang="en-US" b="1" dirty="0" err="1" smtClean="0"/>
              <a:t>extras.rkt</a:t>
            </a:r>
            <a:r>
              <a:rPr lang="en-US" b="1" dirty="0" smtClean="0"/>
              <a:t>”</a:t>
            </a:r>
            <a:r>
              <a:rPr lang="en-US" dirty="0" smtClean="0"/>
              <a:t> </a:t>
            </a:r>
            <a:r>
              <a:rPr lang="en-US" dirty="0" smtClean="0"/>
              <a:t>.</a:t>
            </a:r>
            <a:endParaRPr lang="en-US" dirty="0"/>
          </a:p>
          <a:p>
            <a:r>
              <a:rPr lang="en-US" dirty="0"/>
              <a:t>We can use </a:t>
            </a:r>
            <a:r>
              <a:rPr lang="en-US" dirty="0" smtClean="0"/>
              <a:t>getter </a:t>
            </a:r>
            <a:r>
              <a:rPr lang="en-US" dirty="0"/>
              <a:t>methods to pull out the relevant properties of the objects</a:t>
            </a:r>
            <a:r>
              <a:rPr lang="en-US" dirty="0" smtClean="0"/>
              <a:t>.  Remember that these should only be used for testing.  Using </a:t>
            </a:r>
            <a:r>
              <a:rPr lang="en-US" dirty="0" smtClean="0"/>
              <a:t>getter methods on non-observables as </a:t>
            </a:r>
            <a:r>
              <a:rPr lang="en-US" dirty="0" smtClean="0"/>
              <a:t>part of your computation is considered bad OO design and should be avoided (see Lesson 11.1)</a:t>
            </a:r>
            <a:endParaRPr lang="en-US" dirty="0"/>
          </a:p>
        </p:txBody>
      </p:sp>
      <p:sp>
        <p:nvSpPr>
          <p:cNvPr id="6" name="Slide Number Placeholder 5"/>
          <p:cNvSpPr>
            <a:spLocks noGrp="1"/>
          </p:cNvSpPr>
          <p:nvPr>
            <p:ph type="sldNum" sz="quarter" idx="12"/>
          </p:nvPr>
        </p:nvSpPr>
        <p:spPr/>
        <p:txBody>
          <a:bodyPr/>
          <a:lstStyle/>
          <a:p>
            <a:fld id="{B4A9D88B-27BE-48A1-B803-057FF45783DB}" type="slidenum">
              <a:rPr lang="en-US" smtClean="0"/>
              <a:t>4</a:t>
            </a:fld>
            <a:endParaRPr lang="en-US"/>
          </a:p>
        </p:txBody>
      </p:sp>
    </p:spTree>
    <p:extLst>
      <p:ext uri="{BB962C8B-B14F-4D97-AF65-F5344CB8AC3E}">
        <p14:creationId xmlns:p14="http://schemas.microsoft.com/office/powerpoint/2010/main" val="2332778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  Simple Test Case</a:t>
            </a:r>
            <a:endParaRPr lang="en-US" dirty="0"/>
          </a:p>
        </p:txBody>
      </p:sp>
      <p:sp>
        <p:nvSpPr>
          <p:cNvPr id="6" name="Content Placeholder 5"/>
          <p:cNvSpPr>
            <a:spLocks noGrp="1"/>
          </p:cNvSpPr>
          <p:nvPr>
            <p:ph idx="1"/>
          </p:nvPr>
        </p:nvSpPr>
        <p:spPr/>
        <p:txBody>
          <a:bodyPr>
            <a:normAutofit/>
          </a:bodyPr>
          <a:lstStyle/>
          <a:p>
            <a:pPr>
              <a:spcBef>
                <a:spcPts val="0"/>
              </a:spcBef>
            </a:pPr>
            <a:r>
              <a:rPr lang="en-US" sz="2000" dirty="0"/>
              <a:t>(</a:t>
            </a:r>
            <a:r>
              <a:rPr lang="en-US" sz="2000" dirty="0" smtClean="0"/>
              <a:t>begin-for-test</a:t>
            </a:r>
            <a:endParaRPr lang="en-US" sz="2000" dirty="0"/>
          </a:p>
          <a:p>
            <a:pPr>
              <a:spcBef>
                <a:spcPts val="0"/>
              </a:spcBef>
            </a:pPr>
            <a:r>
              <a:rPr lang="en-US" sz="2000" dirty="0"/>
              <a:t>  (local</a:t>
            </a:r>
          </a:p>
          <a:p>
            <a:pPr>
              <a:spcBef>
                <a:spcPts val="0"/>
              </a:spcBef>
            </a:pPr>
            <a:r>
              <a:rPr lang="en-US" sz="2000" dirty="0"/>
              <a:t>    ((define box1 </a:t>
            </a:r>
            <a:endParaRPr lang="en-US" sz="2000" dirty="0" smtClean="0"/>
          </a:p>
          <a:p>
            <a:pPr>
              <a:spcBef>
                <a:spcPts val="0"/>
              </a:spcBef>
            </a:pPr>
            <a:r>
              <a:rPr lang="en-US" sz="2000" dirty="0"/>
              <a:t> </a:t>
            </a:r>
            <a:r>
              <a:rPr lang="en-US" sz="2000" dirty="0" smtClean="0"/>
              <a:t>      (</a:t>
            </a:r>
            <a:r>
              <a:rPr lang="en-US" sz="2000" dirty="0"/>
              <a:t>new Box% </a:t>
            </a:r>
            <a:endParaRPr lang="en-US" sz="2000" dirty="0" smtClean="0"/>
          </a:p>
          <a:p>
            <a:pPr>
              <a:spcBef>
                <a:spcPts val="0"/>
              </a:spcBef>
            </a:pPr>
            <a:r>
              <a:rPr lang="en-US" sz="2000" dirty="0"/>
              <a:t> </a:t>
            </a:r>
            <a:r>
              <a:rPr lang="en-US" sz="2000" dirty="0" smtClean="0"/>
              <a:t>        [</a:t>
            </a:r>
            <a:r>
              <a:rPr lang="en-US" sz="2000" dirty="0"/>
              <a:t>x 200][y 50][w 100][h 20][selected? true])))</a:t>
            </a:r>
          </a:p>
          <a:p>
            <a:pPr>
              <a:spcBef>
                <a:spcPts val="0"/>
              </a:spcBef>
            </a:pPr>
            <a:r>
              <a:rPr lang="en-US" sz="2000" dirty="0"/>
              <a:t>    (check-equal? (send box1 left-edge) 150)</a:t>
            </a:r>
          </a:p>
          <a:p>
            <a:pPr>
              <a:spcBef>
                <a:spcPts val="0"/>
              </a:spcBef>
            </a:pPr>
            <a:r>
              <a:rPr lang="en-US" sz="2000" dirty="0"/>
              <a:t>    (check-equal? (send box1 right-edge) 250)</a:t>
            </a:r>
          </a:p>
          <a:p>
            <a:pPr>
              <a:spcBef>
                <a:spcPts val="0"/>
              </a:spcBef>
            </a:pPr>
            <a:r>
              <a:rPr lang="en-US" sz="2000" dirty="0"/>
              <a:t>    (send box1 on-mouse 252 50 "drag")  </a:t>
            </a:r>
          </a:p>
          <a:p>
            <a:pPr>
              <a:spcBef>
                <a:spcPts val="0"/>
              </a:spcBef>
            </a:pPr>
            <a:r>
              <a:rPr lang="en-US" sz="2000" dirty="0"/>
              <a:t>    (check-equal? (send box1 left-edge) 150</a:t>
            </a:r>
            <a:r>
              <a:rPr lang="en-US" sz="2000" dirty="0" smtClean="0"/>
              <a:t>)</a:t>
            </a:r>
          </a:p>
          <a:p>
            <a:pPr>
              <a:spcBef>
                <a:spcPts val="0"/>
              </a:spcBef>
            </a:pPr>
            <a:r>
              <a:rPr lang="en-US" sz="2000" dirty="0" smtClean="0"/>
              <a:t>    (check-equal? (send box1 right-edge) 252)) </a:t>
            </a:r>
          </a:p>
          <a:p>
            <a:pPr>
              <a:spcBef>
                <a:spcPts val="0"/>
              </a:spcBef>
            </a:pPr>
            <a:r>
              <a:rPr lang="en-US" sz="2000" dirty="0" smtClean="0"/>
              <a:t> </a:t>
            </a:r>
            <a:endParaRPr lang="en-US" sz="2000" dirty="0"/>
          </a:p>
          <a:p>
            <a:pPr>
              <a:spcBef>
                <a:spcPts val="0"/>
              </a:spcBef>
            </a:pPr>
            <a:r>
              <a:rPr lang="en-US" sz="2000" dirty="0"/>
              <a:t>   )</a:t>
            </a:r>
          </a:p>
        </p:txBody>
      </p:sp>
      <p:sp>
        <p:nvSpPr>
          <p:cNvPr id="4" name="Slide Number Placeholder 3"/>
          <p:cNvSpPr>
            <a:spLocks noGrp="1"/>
          </p:cNvSpPr>
          <p:nvPr>
            <p:ph type="sldNum" sz="quarter" idx="12"/>
          </p:nvPr>
        </p:nvSpPr>
        <p:spPr/>
        <p:txBody>
          <a:bodyPr/>
          <a:lstStyle/>
          <a:p>
            <a:fld id="{B4A9D88B-27BE-48A1-B803-057FF45783DB}" type="slidenum">
              <a:rPr lang="en-US" smtClean="0"/>
              <a:t>5</a:t>
            </a:fld>
            <a:endParaRPr lang="en-US"/>
          </a:p>
        </p:txBody>
      </p:sp>
    </p:spTree>
    <p:extLst>
      <p:ext uri="{BB962C8B-B14F-4D97-AF65-F5344CB8AC3E}">
        <p14:creationId xmlns:p14="http://schemas.microsoft.com/office/powerpoint/2010/main" val="216864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Using Generalization </a:t>
            </a:r>
            <a:endParaRPr lang="en-US" dirty="0"/>
          </a:p>
        </p:txBody>
      </p:sp>
      <p:sp>
        <p:nvSpPr>
          <p:cNvPr id="6" name="Content Placeholder 5"/>
          <p:cNvSpPr>
            <a:spLocks noGrp="1"/>
          </p:cNvSpPr>
          <p:nvPr>
            <p:ph idx="1"/>
          </p:nvPr>
        </p:nvSpPr>
        <p:spPr/>
        <p:txBody>
          <a:bodyPr>
            <a:normAutofit lnSpcReduction="10000"/>
          </a:bodyPr>
          <a:lstStyle/>
          <a:p>
            <a:r>
              <a:rPr lang="en-US" dirty="0" smtClean="0"/>
              <a:t>Use </a:t>
            </a:r>
            <a:r>
              <a:rPr lang="en-US" dirty="0"/>
              <a:t>generalization to avoid repeated code, even in your tests</a:t>
            </a:r>
            <a:r>
              <a:rPr lang="en-US" dirty="0" smtClean="0"/>
              <a:t>!</a:t>
            </a:r>
          </a:p>
          <a:p>
            <a:r>
              <a:rPr lang="en-US" dirty="0" smtClean="0"/>
              <a:t>Introduce functions to generalize repeated patterns of code in your tests.</a:t>
            </a:r>
            <a:endParaRPr lang="en-US" dirty="0"/>
          </a:p>
          <a:p>
            <a:r>
              <a:rPr lang="en-US" dirty="0" smtClean="0"/>
              <a:t>For these, we won’t require examples, tests, etc.</a:t>
            </a:r>
          </a:p>
          <a:p>
            <a:pPr lvl="1"/>
            <a:r>
              <a:rPr lang="en-US" dirty="0" smtClean="0"/>
              <a:t>In the real world,  these might be as complicated as your real code, and  might need to be tested themselves.</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6</a:t>
            </a:fld>
            <a:endParaRPr lang="en-US"/>
          </a:p>
        </p:txBody>
      </p:sp>
    </p:spTree>
    <p:extLst>
      <p:ext uri="{BB962C8B-B14F-4D97-AF65-F5344CB8AC3E}">
        <p14:creationId xmlns:p14="http://schemas.microsoft.com/office/powerpoint/2010/main" val="3484592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Functions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 World% (list Integer Integer) [String] -&gt; Check.</a:t>
            </a:r>
          </a:p>
          <a:p>
            <a:r>
              <a:rPr lang="en-US" dirty="0"/>
              <a:t>;; RETURNS: a check that checks whether the </a:t>
            </a:r>
            <a:r>
              <a:rPr lang="en-US" dirty="0" smtClean="0"/>
              <a:t>object</a:t>
            </a:r>
          </a:p>
          <a:p>
            <a:r>
              <a:rPr lang="en-US" dirty="0" smtClean="0"/>
              <a:t>;; </a:t>
            </a:r>
            <a:r>
              <a:rPr lang="en-US" dirty="0"/>
              <a:t>and </a:t>
            </a:r>
            <a:r>
              <a:rPr lang="en-US" dirty="0" err="1" smtClean="0"/>
              <a:t>stateful</a:t>
            </a:r>
            <a:r>
              <a:rPr lang="en-US" dirty="0" smtClean="0"/>
              <a:t>-object </a:t>
            </a:r>
            <a:r>
              <a:rPr lang="en-US" dirty="0"/>
              <a:t>lists in the given world </a:t>
            </a:r>
            <a:r>
              <a:rPr lang="en-US" dirty="0" smtClean="0"/>
              <a:t>have</a:t>
            </a:r>
          </a:p>
          <a:p>
            <a:r>
              <a:rPr lang="en-US" dirty="0" smtClean="0"/>
              <a:t>;; </a:t>
            </a:r>
            <a:r>
              <a:rPr lang="en-US" dirty="0"/>
              <a:t>the given lengths</a:t>
            </a:r>
          </a:p>
          <a:p>
            <a:r>
              <a:rPr lang="en-US" dirty="0"/>
              <a:t>;; </a:t>
            </a:r>
            <a:r>
              <a:rPr lang="en-US" dirty="0" err="1"/>
              <a:t>str</a:t>
            </a:r>
            <a:r>
              <a:rPr lang="en-US" dirty="0"/>
              <a:t> is optional error message, default is </a:t>
            </a:r>
            <a:r>
              <a:rPr lang="en-US" dirty="0" smtClean="0"/>
              <a:t>empty</a:t>
            </a:r>
          </a:p>
          <a:p>
            <a:r>
              <a:rPr lang="en-US" dirty="0" smtClean="0"/>
              <a:t>;; string</a:t>
            </a:r>
          </a:p>
          <a:p>
            <a:r>
              <a:rPr lang="en-US" dirty="0" smtClean="0"/>
              <a:t>;; Example:</a:t>
            </a:r>
          </a:p>
          <a:p>
            <a:r>
              <a:rPr lang="en-US" dirty="0" smtClean="0"/>
              <a:t>;; (check-lengths </a:t>
            </a:r>
            <a:r>
              <a:rPr lang="en-US" dirty="0" err="1" smtClean="0"/>
              <a:t>init</a:t>
            </a:r>
            <a:r>
              <a:rPr lang="en-US" dirty="0" smtClean="0"/>
              <a:t>-world (list 0  3) </a:t>
            </a:r>
          </a:p>
          <a:p>
            <a:r>
              <a:rPr lang="en-US" dirty="0" smtClean="0"/>
              <a:t>;;   “initial world has incorrect object lists”)</a:t>
            </a:r>
            <a:endParaRPr lang="en-US" dirty="0"/>
          </a:p>
          <a:p>
            <a:r>
              <a:rPr lang="en-US" dirty="0"/>
              <a:t>(define (check-lengths w </a:t>
            </a:r>
            <a:r>
              <a:rPr lang="en-US" dirty="0" err="1"/>
              <a:t>lst</a:t>
            </a:r>
            <a:r>
              <a:rPr lang="en-US" dirty="0"/>
              <a:t> [</a:t>
            </a:r>
            <a:r>
              <a:rPr lang="en-US" dirty="0" err="1"/>
              <a:t>str</a:t>
            </a:r>
            <a:r>
              <a:rPr lang="en-US" dirty="0"/>
              <a:t> ""])</a:t>
            </a:r>
          </a:p>
          <a:p>
            <a:r>
              <a:rPr lang="en-US" dirty="0"/>
              <a:t>  (check-equal?</a:t>
            </a:r>
          </a:p>
          <a:p>
            <a:r>
              <a:rPr lang="en-US" dirty="0"/>
              <a:t>   (map length (send w </a:t>
            </a:r>
            <a:r>
              <a:rPr lang="en-US" dirty="0" err="1"/>
              <a:t>for-test:get-all-objects</a:t>
            </a:r>
            <a:r>
              <a:rPr lang="en-US" dirty="0"/>
              <a:t>))</a:t>
            </a:r>
          </a:p>
          <a:p>
            <a:r>
              <a:rPr lang="en-US" dirty="0"/>
              <a:t>   </a:t>
            </a:r>
            <a:r>
              <a:rPr lang="en-US" dirty="0" err="1"/>
              <a:t>lst</a:t>
            </a:r>
            <a:endParaRPr lang="en-US" dirty="0"/>
          </a:p>
          <a:p>
            <a:r>
              <a:rPr lang="en-US" dirty="0"/>
              <a:t>   </a:t>
            </a:r>
            <a:r>
              <a:rPr lang="en-US" dirty="0" err="1"/>
              <a:t>str</a:t>
            </a:r>
            <a:r>
              <a:rPr lang="en-US" dirty="0"/>
              <a:t>))</a:t>
            </a:r>
            <a:endParaRPr lang="en-US" dirty="0"/>
          </a:p>
        </p:txBody>
      </p:sp>
      <p:sp>
        <p:nvSpPr>
          <p:cNvPr id="4" name="Rectangle 3"/>
          <p:cNvSpPr/>
          <p:nvPr/>
        </p:nvSpPr>
        <p:spPr>
          <a:xfrm>
            <a:off x="5461000" y="5473700"/>
            <a:ext cx="3225800" cy="105886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smtClean="0"/>
              <a:t>Here we use a tester method to get the object lists.</a:t>
            </a:r>
            <a:endParaRPr lang="en-US" sz="2000" dirty="0"/>
          </a:p>
        </p:txBody>
      </p:sp>
      <p:sp>
        <p:nvSpPr>
          <p:cNvPr id="5" name="Slide Number Placeholder 4"/>
          <p:cNvSpPr>
            <a:spLocks noGrp="1"/>
          </p:cNvSpPr>
          <p:nvPr>
            <p:ph type="sldNum" sz="quarter" idx="12"/>
          </p:nvPr>
        </p:nvSpPr>
        <p:spPr/>
        <p:txBody>
          <a:bodyPr/>
          <a:lstStyle/>
          <a:p>
            <a:fld id="{2AF3B5EA-18B6-4040-9F78-6052AF49C681}" type="slidenum">
              <a:rPr lang="en-US" smtClean="0"/>
              <a:t>7</a:t>
            </a:fld>
            <a:endParaRPr lang="en-US"/>
          </a:p>
        </p:txBody>
      </p:sp>
    </p:spTree>
    <p:extLst>
      <p:ext uri="{BB962C8B-B14F-4D97-AF65-F5344CB8AC3E}">
        <p14:creationId xmlns:p14="http://schemas.microsoft.com/office/powerpoint/2010/main" val="2076892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help function that came in handy</a:t>
            </a:r>
            <a:endParaRPr lang="en-US" dirty="0"/>
          </a:p>
        </p:txBody>
      </p:sp>
      <p:sp>
        <p:nvSpPr>
          <p:cNvPr id="3" name="Content Placeholder 2"/>
          <p:cNvSpPr>
            <a:spLocks noGrp="1"/>
          </p:cNvSpPr>
          <p:nvPr>
            <p:ph idx="1"/>
          </p:nvPr>
        </p:nvSpPr>
        <p:spPr/>
        <p:txBody>
          <a:bodyPr/>
          <a:lstStyle/>
          <a:p>
            <a:pPr>
              <a:spcBef>
                <a:spcPts val="0"/>
              </a:spcBef>
            </a:pPr>
            <a:r>
              <a:rPr lang="en-US" sz="2000" dirty="0"/>
              <a:t>;;  Box&lt;%&gt; -&gt; (list Number Number)</a:t>
            </a:r>
          </a:p>
          <a:p>
            <a:pPr>
              <a:spcBef>
                <a:spcPts val="0"/>
              </a:spcBef>
            </a:pPr>
            <a:r>
              <a:rPr lang="en-US" sz="2000" dirty="0"/>
              <a:t>(define (get-edges box) </a:t>
            </a:r>
            <a:endParaRPr lang="en-US" sz="2000" dirty="0" smtClean="0"/>
          </a:p>
          <a:p>
            <a:pPr>
              <a:spcBef>
                <a:spcPts val="0"/>
              </a:spcBef>
            </a:pPr>
            <a:r>
              <a:rPr lang="en-US" sz="2000" dirty="0"/>
              <a:t> </a:t>
            </a:r>
            <a:r>
              <a:rPr lang="en-US" sz="2000" dirty="0" smtClean="0"/>
              <a:t> (</a:t>
            </a:r>
            <a:r>
              <a:rPr lang="en-US" sz="2000" dirty="0"/>
              <a:t>list </a:t>
            </a:r>
            <a:endParaRPr lang="en-US" sz="2000" dirty="0" smtClean="0"/>
          </a:p>
          <a:p>
            <a:pPr>
              <a:spcBef>
                <a:spcPts val="0"/>
              </a:spcBef>
            </a:pPr>
            <a:r>
              <a:rPr lang="en-US" sz="2000" dirty="0"/>
              <a:t> </a:t>
            </a:r>
            <a:r>
              <a:rPr lang="en-US" sz="2000" dirty="0" smtClean="0"/>
              <a:t>   (</a:t>
            </a:r>
            <a:r>
              <a:rPr lang="en-US" sz="2000" dirty="0"/>
              <a:t>send box left-edge) </a:t>
            </a:r>
            <a:endParaRPr lang="en-US" sz="2000" dirty="0" smtClean="0"/>
          </a:p>
          <a:p>
            <a:pPr>
              <a:spcBef>
                <a:spcPts val="0"/>
              </a:spcBef>
            </a:pPr>
            <a:r>
              <a:rPr lang="en-US" sz="2000" dirty="0"/>
              <a:t> </a:t>
            </a:r>
            <a:r>
              <a:rPr lang="en-US" sz="2000" dirty="0" smtClean="0"/>
              <a:t>   (</a:t>
            </a:r>
            <a:r>
              <a:rPr lang="en-US" sz="2000" dirty="0"/>
              <a:t>send box right-edge)))</a:t>
            </a:r>
          </a:p>
          <a:p>
            <a:pPr>
              <a:spcBef>
                <a:spcPts val="0"/>
              </a:spcBef>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8</a:t>
            </a:fld>
            <a:endParaRPr lang="en-US"/>
          </a:p>
        </p:txBody>
      </p:sp>
    </p:spTree>
    <p:extLst>
      <p:ext uri="{BB962C8B-B14F-4D97-AF65-F5344CB8AC3E}">
        <p14:creationId xmlns:p14="http://schemas.microsoft.com/office/powerpoint/2010/main" val="1241487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slightly more elaborate test</a:t>
            </a:r>
            <a:endParaRPr lang="en-US" dirty="0"/>
          </a:p>
        </p:txBody>
      </p:sp>
      <p:sp>
        <p:nvSpPr>
          <p:cNvPr id="3" name="Content Placeholder 2"/>
          <p:cNvSpPr>
            <a:spLocks noGrp="1"/>
          </p:cNvSpPr>
          <p:nvPr>
            <p:ph idx="1"/>
          </p:nvPr>
        </p:nvSpPr>
        <p:spPr/>
        <p:txBody>
          <a:bodyPr>
            <a:normAutofit fontScale="55000" lnSpcReduction="20000"/>
          </a:bodyPr>
          <a:lstStyle/>
          <a:p>
            <a:r>
              <a:rPr lang="en-US" dirty="0"/>
              <a:t> (local</a:t>
            </a:r>
          </a:p>
          <a:p>
            <a:r>
              <a:rPr lang="en-US" dirty="0"/>
              <a:t>    ;; create a box and check its edges</a:t>
            </a:r>
          </a:p>
          <a:p>
            <a:r>
              <a:rPr lang="en-US" dirty="0"/>
              <a:t>    ((define box1 </a:t>
            </a:r>
            <a:endParaRPr lang="en-US" dirty="0" smtClean="0"/>
          </a:p>
          <a:p>
            <a:r>
              <a:rPr lang="en-US" dirty="0"/>
              <a:t> </a:t>
            </a:r>
            <a:r>
              <a:rPr lang="en-US" dirty="0" smtClean="0"/>
              <a:t>      (</a:t>
            </a:r>
            <a:r>
              <a:rPr lang="en-US" dirty="0"/>
              <a:t>new Box% [x 200][y 50][w 100][h 20][selected? false])))</a:t>
            </a:r>
          </a:p>
          <a:p>
            <a:r>
              <a:rPr lang="en-US" dirty="0"/>
              <a:t>    (check-equal? (get-edges box1) </a:t>
            </a:r>
          </a:p>
          <a:p>
            <a:r>
              <a:rPr lang="en-US" dirty="0"/>
              <a:t>      (list 150 250) </a:t>
            </a:r>
          </a:p>
          <a:p>
            <a:r>
              <a:rPr lang="en-US" dirty="0"/>
              <a:t>      "edges should be initialized correctly")</a:t>
            </a:r>
          </a:p>
          <a:p>
            <a:r>
              <a:rPr lang="en-US" dirty="0"/>
              <a:t>    ;; send the box a button-down</a:t>
            </a:r>
          </a:p>
          <a:p>
            <a:r>
              <a:rPr lang="en-US" dirty="0"/>
              <a:t>    (send box1 on-mouse 252 50 "button-down")</a:t>
            </a:r>
          </a:p>
          <a:p>
            <a:r>
              <a:rPr lang="en-US" dirty="0"/>
              <a:t>    ;; send the box a drag message</a:t>
            </a:r>
          </a:p>
          <a:p>
            <a:r>
              <a:rPr lang="en-US" dirty="0"/>
              <a:t>    (send box1 on-mouse 252 50 "drag")</a:t>
            </a:r>
          </a:p>
          <a:p>
            <a:r>
              <a:rPr lang="en-US" dirty="0"/>
              <a:t>    ;; now the edges of the box should have changed</a:t>
            </a:r>
          </a:p>
          <a:p>
            <a:r>
              <a:rPr lang="en-US" dirty="0"/>
              <a:t>    (check-equal? (get-edges box1) </a:t>
            </a:r>
          </a:p>
          <a:p>
            <a:r>
              <a:rPr lang="en-US" dirty="0"/>
              <a:t>      (list 150 252) </a:t>
            </a:r>
          </a:p>
          <a:p>
            <a:r>
              <a:rPr lang="en-US" dirty="0"/>
              <a:t>      "left edge should stay the same, right edge should change"))</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Tree>
    <p:extLst>
      <p:ext uri="{BB962C8B-B14F-4D97-AF65-F5344CB8AC3E}">
        <p14:creationId xmlns:p14="http://schemas.microsoft.com/office/powerpoint/2010/main" val="302716534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e0a2dc1790bd513b1bc9b7525b88fdedd8e8d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3">
            <a:lumMod val="20000"/>
            <a:lumOff val="80000"/>
          </a:schemeClr>
        </a:solidFill>
        <a:ln w="28575">
          <a:solidFill>
            <a:srgbClr val="FFC000"/>
          </a:solidFill>
        </a:ln>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1415</Words>
  <Application>Microsoft Office PowerPoint</Application>
  <PresentationFormat>On-screen Show (4:3)</PresentationFormat>
  <Paragraphs>165</Paragraphs>
  <Slides>15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Consolas</vt:lpstr>
      <vt:lpstr>Helvetica Neue</vt:lpstr>
      <vt:lpstr>Office Theme</vt:lpstr>
      <vt:lpstr>Testing Mutable Objects</vt:lpstr>
      <vt:lpstr>Key Points for Lesson 11.5</vt:lpstr>
      <vt:lpstr>State makes testing harder</vt:lpstr>
      <vt:lpstr>Setting up a test scenario</vt:lpstr>
      <vt:lpstr>A  Simple Test Case</vt:lpstr>
      <vt:lpstr>Using Generalization </vt:lpstr>
      <vt:lpstr>Help Functions</vt:lpstr>
      <vt:lpstr>Another help function that came in handy</vt:lpstr>
      <vt:lpstr>A slightly more elaborate test</vt:lpstr>
      <vt:lpstr>And another... </vt:lpstr>
      <vt:lpstr>An elaborate one </vt:lpstr>
      <vt:lpstr>General Design Principle</vt:lpstr>
      <vt:lpstr>Java Guru on State:</vt:lpstr>
      <vt:lpstr>Summary</vt:lpstr>
      <vt:lpstr>Next Steps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Mutable Objects</dc:title>
  <dc:creator>wand</dc:creator>
  <cp:lastModifiedBy>Mitchell Wand</cp:lastModifiedBy>
  <cp:revision>9</cp:revision>
  <dcterms:created xsi:type="dcterms:W3CDTF">2013-11-14T21:35:39Z</dcterms:created>
  <dcterms:modified xsi:type="dcterms:W3CDTF">2014-11-12T02:57:28Z</dcterms:modified>
</cp:coreProperties>
</file>